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6" r:id="rId10"/>
    <p:sldId id="267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tango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tango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tango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tango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tangolo arrotondato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tangolo arrotondato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tango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2779C6C-2F8D-49B5-ACDB-BF6BAD09ABD5}" type="datetimeFigureOut">
              <a:rPr lang="it-IT" smtClean="0"/>
              <a:t>20/02/2013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5B74807-2C9E-4192-B6BD-90FC4412048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9C6C-2F8D-49B5-ACDB-BF6BAD09ABD5}" type="datetimeFigureOut">
              <a:rPr lang="it-IT" smtClean="0"/>
              <a:t>20/02/2013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74807-2C9E-4192-B6BD-90FC4412048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9C6C-2F8D-49B5-ACDB-BF6BAD09ABD5}" type="datetimeFigureOut">
              <a:rPr lang="it-IT" smtClean="0"/>
              <a:t>20/02/2013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74807-2C9E-4192-B6BD-90FC4412048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9C6C-2F8D-49B5-ACDB-BF6BAD09ABD5}" type="datetimeFigureOut">
              <a:rPr lang="it-IT" smtClean="0"/>
              <a:t>20/02/2013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74807-2C9E-4192-B6BD-90FC4412048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9C6C-2F8D-49B5-ACDB-BF6BAD09ABD5}" type="datetimeFigureOut">
              <a:rPr lang="it-IT" smtClean="0"/>
              <a:t>20/02/2013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74807-2C9E-4192-B6BD-90FC4412048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9C6C-2F8D-49B5-ACDB-BF6BAD09ABD5}" type="datetimeFigureOut">
              <a:rPr lang="it-IT" smtClean="0"/>
              <a:t>20/02/2013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74807-2C9E-4192-B6BD-90FC4412048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779C6C-2F8D-49B5-ACDB-BF6BAD09ABD5}" type="datetimeFigureOut">
              <a:rPr lang="it-IT" smtClean="0"/>
              <a:t>20/02/2013</a:t>
            </a:fld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B74807-2C9E-4192-B6BD-90FC4412048C}" type="slidenum">
              <a:rPr lang="it-IT" smtClean="0"/>
              <a:t>‹N›</a:t>
            </a:fld>
            <a:endParaRPr 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2779C6C-2F8D-49B5-ACDB-BF6BAD09ABD5}" type="datetimeFigureOut">
              <a:rPr lang="it-IT" smtClean="0"/>
              <a:t>20/02/2013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5B74807-2C9E-4192-B6BD-90FC4412048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9C6C-2F8D-49B5-ACDB-BF6BAD09ABD5}" type="datetimeFigureOut">
              <a:rPr lang="it-IT" smtClean="0"/>
              <a:t>20/02/2013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74807-2C9E-4192-B6BD-90FC4412048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9C6C-2F8D-49B5-ACDB-BF6BAD09ABD5}" type="datetimeFigureOut">
              <a:rPr lang="it-IT" smtClean="0"/>
              <a:t>20/02/2013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74807-2C9E-4192-B6BD-90FC4412048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9C6C-2F8D-49B5-ACDB-BF6BAD09ABD5}" type="datetimeFigureOut">
              <a:rPr lang="it-IT" smtClean="0"/>
              <a:t>20/02/2013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74807-2C9E-4192-B6BD-90FC4412048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tango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tango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tango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tango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tango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tangolo arrotondato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tangolo arrotondato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tango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tango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tango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tango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tango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tango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2779C6C-2F8D-49B5-ACDB-BF6BAD09ABD5}" type="datetimeFigureOut">
              <a:rPr lang="it-IT" smtClean="0"/>
              <a:t>20/02/2013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5B74807-2C9E-4192-B6BD-90FC4412048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8062664" cy="2450703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Laboratorio 3</a:t>
            </a:r>
            <a:br>
              <a:rPr lang="it-IT" dirty="0" smtClean="0"/>
            </a:br>
            <a:r>
              <a:rPr lang="it-IT" i="1" dirty="0" smtClean="0"/>
              <a:t>Pluralismo dei valori e proposta dell’IRC secondo un sistema coerente di significati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411760" y="5733256"/>
            <a:ext cx="6400800" cy="792088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it-IT" dirty="0" smtClean="0"/>
              <a:t>Tutor Mons. Giosuè Tosoni</a:t>
            </a:r>
          </a:p>
          <a:p>
            <a:pPr algn="r"/>
            <a:r>
              <a:rPr lang="it-IT" dirty="0" smtClean="0"/>
              <a:t>Co-tutor Flavia Montagnini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1838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pPr algn="ctr"/>
            <a:r>
              <a:rPr lang="it-IT" dirty="0" smtClean="0"/>
              <a:t>a margine 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it-IT" dirty="0" smtClean="0"/>
              <a:t>Sono emerse esigenze</a:t>
            </a:r>
          </a:p>
          <a:p>
            <a:r>
              <a:rPr lang="it-IT" dirty="0" smtClean="0"/>
              <a:t>acquisire </a:t>
            </a:r>
            <a:r>
              <a:rPr lang="it-IT" dirty="0"/>
              <a:t>le competenze necessarie a valorizzare le diversità culturali presenti nella </a:t>
            </a:r>
            <a:r>
              <a:rPr lang="it-IT" dirty="0" smtClean="0"/>
              <a:t>classe</a:t>
            </a:r>
            <a:endParaRPr lang="it-IT" dirty="0"/>
          </a:p>
          <a:p>
            <a:pPr lvl="0"/>
            <a:r>
              <a:rPr lang="it-IT" dirty="0"/>
              <a:t>creare una “rete di IdR” che possano fungere da punti di riferimento nel caso di esperienze in altre </a:t>
            </a:r>
            <a:r>
              <a:rPr lang="it-IT" dirty="0" smtClean="0"/>
              <a:t>Diocesi per </a:t>
            </a:r>
            <a:r>
              <a:rPr lang="it-IT" dirty="0"/>
              <a:t>la valorizzazione del patrimonio storico e </a:t>
            </a:r>
            <a:r>
              <a:rPr lang="it-IT" dirty="0" smtClean="0"/>
              <a:t>religioso </a:t>
            </a:r>
            <a:r>
              <a:rPr lang="it-IT" dirty="0"/>
              <a:t>locale e per incontri significativi</a:t>
            </a:r>
          </a:p>
          <a:p>
            <a:r>
              <a:rPr lang="it-IT" dirty="0"/>
              <a:t>predisporre una articolata proposta di percorsi e materiali per l’intercultura, da socializzare e rendere disponibili per tutti gli IdR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33738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29000"/>
          </a:xfrm>
        </p:spPr>
        <p:txBody>
          <a:bodyPr/>
          <a:lstStyle/>
          <a:p>
            <a:pPr algn="just"/>
            <a:r>
              <a:rPr lang="it-IT" b="1" i="1" dirty="0"/>
              <a:t>Obiettivi</a:t>
            </a:r>
            <a:r>
              <a:rPr lang="it-IT" dirty="0"/>
              <a:t>: rilevare, nei testi delle nuove Indicazioni IRC per il Secondo Ciclo, l’approccio ai principi filosofici e morali, al fine di individuare modelli educativo-didattici per una proposta dell’IRC secondo un sistema coerente di significati, in un contesto di pluralismo valoriale.</a:t>
            </a:r>
          </a:p>
        </p:txBody>
      </p:sp>
    </p:spTree>
    <p:extLst>
      <p:ext uri="{BB962C8B-B14F-4D97-AF65-F5344CB8AC3E}">
        <p14:creationId xmlns:p14="http://schemas.microsoft.com/office/powerpoint/2010/main" val="1743757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Prima FASE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267808"/>
          </a:xfrm>
        </p:spPr>
        <p:txBody>
          <a:bodyPr>
            <a:normAutofit fontScale="92500"/>
          </a:bodyPr>
          <a:lstStyle/>
          <a:p>
            <a:pPr marL="193548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it-IT" b="1" dirty="0" smtClean="0">
                <a:ea typeface="Lucida Sans Unicode"/>
                <a:cs typeface="Times New Roman"/>
              </a:rPr>
              <a:t>NARRAZIONE di STORIE PROFESSIONALI</a:t>
            </a:r>
          </a:p>
          <a:p>
            <a:pPr marL="650748" indent="-457200" algn="just">
              <a:lnSpc>
                <a:spcPct val="150000"/>
              </a:lnSpc>
            </a:pPr>
            <a:r>
              <a:rPr lang="it-IT" dirty="0" smtClean="0">
                <a:ea typeface="Lucida Sans Unicode"/>
                <a:cs typeface="Times New Roman"/>
              </a:rPr>
              <a:t>in </a:t>
            </a:r>
            <a:r>
              <a:rPr lang="it-IT" dirty="0">
                <a:ea typeface="Lucida Sans Unicode"/>
                <a:cs typeface="Times New Roman"/>
              </a:rPr>
              <a:t>contesti socio-culturali differenti (eterogeneità di provenienza dei 	</a:t>
            </a:r>
            <a:r>
              <a:rPr lang="it-IT" dirty="0" smtClean="0">
                <a:ea typeface="Lucida Sans Unicode"/>
                <a:cs typeface="Times New Roman"/>
              </a:rPr>
              <a:t>docenti </a:t>
            </a:r>
            <a:r>
              <a:rPr lang="it-IT" dirty="0">
                <a:ea typeface="Lucida Sans Unicode"/>
                <a:cs typeface="Times New Roman"/>
              </a:rPr>
              <a:t>partecipanti)  </a:t>
            </a:r>
            <a:endParaRPr lang="it-IT" sz="2400" dirty="0">
              <a:ea typeface="Lucida Sans Unicode"/>
              <a:cs typeface="Times New Roman"/>
            </a:endParaRPr>
          </a:p>
          <a:p>
            <a:pPr marL="449580" algn="just">
              <a:lnSpc>
                <a:spcPct val="150000"/>
              </a:lnSpc>
              <a:spcAft>
                <a:spcPts val="0"/>
              </a:spcAft>
            </a:pPr>
            <a:r>
              <a:rPr lang="it-IT" dirty="0" smtClean="0">
                <a:ea typeface="Lucida Sans Unicode"/>
                <a:cs typeface="Times New Roman"/>
              </a:rPr>
              <a:t>con </a:t>
            </a:r>
            <a:r>
              <a:rPr lang="it-IT" dirty="0">
                <a:ea typeface="Lucida Sans Unicode"/>
                <a:cs typeface="Times New Roman"/>
              </a:rPr>
              <a:t>alunni stranieri e italiani (avvalentesi e non)</a:t>
            </a:r>
            <a:endParaRPr lang="it-IT" sz="2400" dirty="0">
              <a:ea typeface="Lucida Sans Unicode"/>
              <a:cs typeface="Times New Roman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94974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066800"/>
          </a:xfrm>
        </p:spPr>
        <p:txBody>
          <a:bodyPr/>
          <a:lstStyle/>
          <a:p>
            <a:pPr algn="ctr"/>
            <a:r>
              <a:rPr lang="it-IT" b="1" dirty="0"/>
              <a:t>INTERCULTURALITÀ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19256" cy="4729712"/>
          </a:xfrm>
        </p:spPr>
        <p:txBody>
          <a:bodyPr>
            <a:normAutofit/>
          </a:bodyPr>
          <a:lstStyle/>
          <a:p>
            <a:r>
              <a:rPr lang="it-IT" dirty="0"/>
              <a:t>esperienza di incontro e conoscenza reciproca con gli alunni stranieri nell’ambito di progetti in cui è coinvolta tutta la </a:t>
            </a:r>
            <a:r>
              <a:rPr lang="it-IT" dirty="0" smtClean="0"/>
              <a:t>scuola</a:t>
            </a:r>
          </a:p>
          <a:p>
            <a:pPr lvl="0"/>
            <a:r>
              <a:rPr lang="it-IT" dirty="0"/>
              <a:t>impegno del docente nella realizzazione / sviluppo di temi di IRC in cui siano possibili</a:t>
            </a:r>
          </a:p>
          <a:p>
            <a:pPr lvl="1">
              <a:buFont typeface="Wingdings" pitchFamily="2" charset="2"/>
              <a:buChar char="v"/>
            </a:pPr>
            <a:r>
              <a:rPr lang="it-IT" dirty="0"/>
              <a:t>l’accoglienza degli alunni portatori di una diversità (abilità, culturale)</a:t>
            </a:r>
          </a:p>
          <a:p>
            <a:pPr lvl="1">
              <a:buFont typeface="Wingdings" pitchFamily="2" charset="2"/>
              <a:buChar char="v"/>
            </a:pPr>
            <a:r>
              <a:rPr lang="it-IT" dirty="0"/>
              <a:t>la conoscenza delle diverse prospettive di vita </a:t>
            </a:r>
          </a:p>
          <a:p>
            <a:pPr lvl="1">
              <a:buFont typeface="Wingdings" pitchFamily="2" charset="2"/>
              <a:buChar char="v"/>
            </a:pPr>
            <a:r>
              <a:rPr lang="it-IT" dirty="0"/>
              <a:t>la ricerca e individuazione di elementi convergenti (dato antropologico comune)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54725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/>
          <a:lstStyle/>
          <a:p>
            <a:pPr algn="ctr"/>
            <a:r>
              <a:rPr lang="it-IT" dirty="0" smtClean="0"/>
              <a:t>PROBLEMI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051784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s</a:t>
            </a:r>
            <a:r>
              <a:rPr lang="it-IT" dirty="0" smtClean="0"/>
              <a:t>alvaguardare </a:t>
            </a:r>
            <a:r>
              <a:rPr lang="it-IT" dirty="0" smtClean="0"/>
              <a:t>lo specifico di IRC nella </a:t>
            </a:r>
            <a:r>
              <a:rPr lang="it-IT" dirty="0"/>
              <a:t>partecipazione ad attività interculturali</a:t>
            </a:r>
          </a:p>
          <a:p>
            <a:pPr lvl="0" algn="just"/>
            <a:r>
              <a:rPr lang="it-IT" dirty="0" smtClean="0"/>
              <a:t>realizzare </a:t>
            </a:r>
            <a:r>
              <a:rPr lang="it-IT" dirty="0"/>
              <a:t>nell’ordinarietà della vita dell’IRC la prospettiva interculturale </a:t>
            </a:r>
          </a:p>
          <a:p>
            <a:pPr lvl="1" algn="just">
              <a:buFont typeface="Wingdings" pitchFamily="2" charset="2"/>
              <a:buChar char="v"/>
            </a:pPr>
            <a:r>
              <a:rPr lang="it-IT" dirty="0"/>
              <a:t>nella relazione con gli alunni</a:t>
            </a:r>
          </a:p>
          <a:p>
            <a:pPr lvl="1" algn="just">
              <a:buFont typeface="Wingdings" pitchFamily="2" charset="2"/>
              <a:buChar char="v"/>
            </a:pPr>
            <a:r>
              <a:rPr lang="it-IT" dirty="0"/>
              <a:t>nella didassi (esperienza concreta d’aula)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3945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</p:spPr>
        <p:txBody>
          <a:bodyPr/>
          <a:lstStyle/>
          <a:p>
            <a:pPr algn="ctr"/>
            <a:r>
              <a:rPr lang="it-IT" dirty="0" smtClean="0"/>
              <a:t>INTERCULTURALITA’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2816"/>
            <a:ext cx="8147248" cy="4801720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it-IT" dirty="0" smtClean="0"/>
              <a:t>con gli alunni stranieri che non si avvalgono</a:t>
            </a:r>
          </a:p>
          <a:p>
            <a:pPr algn="just"/>
            <a:endParaRPr lang="it-IT" dirty="0" smtClean="0"/>
          </a:p>
          <a:p>
            <a:pPr algn="just"/>
            <a:endParaRPr lang="it-IT" dirty="0" smtClean="0"/>
          </a:p>
          <a:p>
            <a:pPr lvl="0" algn="just"/>
            <a:r>
              <a:rPr lang="it-IT" dirty="0" smtClean="0"/>
              <a:t>difficoltà </a:t>
            </a:r>
            <a:r>
              <a:rPr lang="it-IT" dirty="0"/>
              <a:t>diffuse nella scuola di perseguire </a:t>
            </a:r>
            <a:r>
              <a:rPr lang="it-IT" dirty="0" smtClean="0"/>
              <a:t>l’interculturalità anche per mancanza di progettualità</a:t>
            </a:r>
            <a:endParaRPr lang="it-IT" dirty="0"/>
          </a:p>
          <a:p>
            <a:pPr lvl="0" algn="just"/>
            <a:r>
              <a:rPr lang="it-IT" dirty="0" smtClean="0"/>
              <a:t>attività spesso </a:t>
            </a:r>
            <a:r>
              <a:rPr lang="it-IT" dirty="0"/>
              <a:t>ancora </a:t>
            </a:r>
            <a:r>
              <a:rPr lang="it-IT" dirty="0" smtClean="0"/>
              <a:t>limitata al sostegno linguistico</a:t>
            </a:r>
            <a:endParaRPr lang="it-IT" dirty="0"/>
          </a:p>
          <a:p>
            <a:pPr lvl="0" algn="just"/>
            <a:r>
              <a:rPr lang="it-IT" dirty="0"/>
              <a:t>mancata assunzione di responsabilità personale da parte dei </a:t>
            </a:r>
            <a:r>
              <a:rPr lang="it-IT" dirty="0" smtClean="0"/>
              <a:t>docenti </a:t>
            </a:r>
            <a:endParaRPr lang="it-IT" dirty="0"/>
          </a:p>
        </p:txBody>
      </p:sp>
      <p:sp>
        <p:nvSpPr>
          <p:cNvPr id="4" name="Freccia in giù 3"/>
          <p:cNvSpPr/>
          <p:nvPr/>
        </p:nvSpPr>
        <p:spPr>
          <a:xfrm>
            <a:off x="4283968" y="2386786"/>
            <a:ext cx="2880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2652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</p:spPr>
        <p:txBody>
          <a:bodyPr/>
          <a:lstStyle/>
          <a:p>
            <a:pPr algn="ctr"/>
            <a:r>
              <a:rPr lang="it-IT" dirty="0" smtClean="0"/>
              <a:t>INTERCULTURALITA’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3568" y="2132856"/>
            <a:ext cx="8147248" cy="309634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it-IT" dirty="0" smtClean="0"/>
              <a:t>con gli alunni stranieri che non si avvalgono</a:t>
            </a:r>
          </a:p>
          <a:p>
            <a:endParaRPr lang="it-IT" dirty="0" smtClean="0"/>
          </a:p>
          <a:p>
            <a:endParaRPr lang="it-IT" dirty="0" smtClean="0"/>
          </a:p>
          <a:p>
            <a:pPr lvl="0"/>
            <a:r>
              <a:rPr lang="it-IT" dirty="0" smtClean="0"/>
              <a:t>valore della relazione interpersonale (</a:t>
            </a:r>
            <a:r>
              <a:rPr lang="it-IT" i="1" dirty="0" smtClean="0"/>
              <a:t>insegnante di corridoio</a:t>
            </a:r>
            <a:r>
              <a:rPr lang="it-IT" dirty="0" smtClean="0"/>
              <a:t>)</a:t>
            </a:r>
          </a:p>
          <a:p>
            <a:pPr lvl="0"/>
            <a:r>
              <a:rPr lang="it-IT" dirty="0" smtClean="0"/>
              <a:t>valore della presenza / testimonianza</a:t>
            </a:r>
            <a:endParaRPr lang="it-IT" dirty="0"/>
          </a:p>
        </p:txBody>
      </p:sp>
      <p:sp>
        <p:nvSpPr>
          <p:cNvPr id="4" name="Freccia in giù 3"/>
          <p:cNvSpPr/>
          <p:nvPr/>
        </p:nvSpPr>
        <p:spPr>
          <a:xfrm>
            <a:off x="4306207" y="2818834"/>
            <a:ext cx="2880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70330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</p:spPr>
        <p:txBody>
          <a:bodyPr/>
          <a:lstStyle/>
          <a:p>
            <a:pPr algn="ctr"/>
            <a:r>
              <a:rPr lang="it-IT" dirty="0" smtClean="0"/>
              <a:t>INTERCULTURALITA’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772816"/>
            <a:ext cx="8147248" cy="4297664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it-IT" dirty="0" smtClean="0"/>
              <a:t>con gli alunni che si avvalgono di altre tradizioni e culture di vita</a:t>
            </a:r>
          </a:p>
          <a:p>
            <a:endParaRPr lang="it-IT" dirty="0" smtClean="0"/>
          </a:p>
          <a:p>
            <a:endParaRPr lang="it-IT" dirty="0"/>
          </a:p>
          <a:p>
            <a:pPr lvl="0"/>
            <a:r>
              <a:rPr lang="it-IT" dirty="0"/>
              <a:t>difficoltà </a:t>
            </a:r>
            <a:r>
              <a:rPr lang="it-IT" dirty="0" smtClean="0"/>
              <a:t>a motivare </a:t>
            </a:r>
            <a:r>
              <a:rPr lang="it-IT" dirty="0" smtClean="0"/>
              <a:t>gli alunni che manifestano scarso interesse e poco coinvolgimento nel dialogo educativo</a:t>
            </a:r>
          </a:p>
          <a:p>
            <a:pPr lvl="0"/>
            <a:r>
              <a:rPr lang="it-IT" dirty="0" smtClean="0"/>
              <a:t>difficoltà a realizzare percorsi di IRC «trasformativi»</a:t>
            </a:r>
          </a:p>
          <a:p>
            <a:pPr lvl="0"/>
            <a:r>
              <a:rPr lang="it-IT" dirty="0" smtClean="0"/>
              <a:t>esperienza dell’</a:t>
            </a:r>
            <a:r>
              <a:rPr lang="it-IT" dirty="0" err="1" smtClean="0"/>
              <a:t>IdR</a:t>
            </a:r>
            <a:r>
              <a:rPr lang="it-IT" dirty="0" smtClean="0"/>
              <a:t> spesso di isolamento nella scuola </a:t>
            </a:r>
            <a:endParaRPr lang="it-IT" dirty="0"/>
          </a:p>
          <a:p>
            <a:pPr lvl="0"/>
            <a:endParaRPr lang="it-IT" dirty="0"/>
          </a:p>
        </p:txBody>
      </p:sp>
      <p:sp>
        <p:nvSpPr>
          <p:cNvPr id="4" name="Freccia in giù 3"/>
          <p:cNvSpPr/>
          <p:nvPr/>
        </p:nvSpPr>
        <p:spPr>
          <a:xfrm>
            <a:off x="4095831" y="2780928"/>
            <a:ext cx="2880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8816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/>
          <a:lstStyle/>
          <a:p>
            <a:pPr algn="ctr"/>
            <a:r>
              <a:rPr lang="it-IT" dirty="0" smtClean="0"/>
              <a:t>INTERCULTURALITA’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484784"/>
            <a:ext cx="8352928" cy="5184576"/>
          </a:xfrm>
        </p:spPr>
        <p:txBody>
          <a:bodyPr>
            <a:normAutofit fontScale="77500" lnSpcReduction="20000"/>
          </a:bodyPr>
          <a:lstStyle/>
          <a:p>
            <a:pPr marL="109728" indent="0" algn="just">
              <a:buNone/>
            </a:pPr>
            <a:r>
              <a:rPr lang="it-IT" dirty="0" smtClean="0"/>
              <a:t>con gli alunni che si avvalgono di altre tradizioni e culture di vita</a:t>
            </a:r>
          </a:p>
          <a:p>
            <a:pPr algn="just"/>
            <a:endParaRPr lang="it-IT" dirty="0" smtClean="0"/>
          </a:p>
          <a:p>
            <a:pPr algn="just"/>
            <a:endParaRPr lang="it-IT" dirty="0"/>
          </a:p>
          <a:p>
            <a:pPr lvl="0" algn="just"/>
            <a:r>
              <a:rPr lang="it-IT" sz="3100" dirty="0" smtClean="0"/>
              <a:t>costruire </a:t>
            </a:r>
            <a:r>
              <a:rPr lang="it-IT" sz="3100" dirty="0"/>
              <a:t>una progettazione </a:t>
            </a:r>
            <a:r>
              <a:rPr lang="it-IT" sz="3100" dirty="0" smtClean="0"/>
              <a:t>di IRC aperta all’intercultura</a:t>
            </a:r>
          </a:p>
          <a:p>
            <a:pPr lvl="0" algn="just"/>
            <a:r>
              <a:rPr lang="it-IT" sz="3100" dirty="0" smtClean="0"/>
              <a:t>scegliere </a:t>
            </a:r>
            <a:r>
              <a:rPr lang="it-IT" sz="3100" dirty="0"/>
              <a:t>i temi che più favoriscono la conoscenza e la consapevolezza di diverse visioni della vita </a:t>
            </a:r>
            <a:r>
              <a:rPr lang="it-IT" sz="3100" dirty="0" smtClean="0"/>
              <a:t>e </a:t>
            </a:r>
            <a:r>
              <a:rPr lang="it-IT" sz="3100" dirty="0"/>
              <a:t>tradizioni religiose differenti </a:t>
            </a:r>
          </a:p>
          <a:p>
            <a:pPr lvl="0" algn="just"/>
            <a:r>
              <a:rPr lang="it-IT" sz="3100" dirty="0"/>
              <a:t>usare metodologie che si avvalgono del dialogo e del confronto, del lavoro cooperativo, della pluralità dei </a:t>
            </a:r>
            <a:r>
              <a:rPr lang="it-IT" sz="3100" dirty="0" smtClean="0"/>
              <a:t>linguaggi, </a:t>
            </a:r>
            <a:r>
              <a:rPr lang="it-IT" sz="3100" dirty="0"/>
              <a:t>della valorizzazione di esperienze sul territorio e della storia locale per rafforzare l’identità</a:t>
            </a:r>
          </a:p>
          <a:p>
            <a:pPr algn="just"/>
            <a:r>
              <a:rPr lang="it-IT" sz="3100" dirty="0"/>
              <a:t>attivare processi di crescita umana e culturale attraverso la consapevolezza dei pregiudizi, l’acquisizione di un pensiero critico e l’habitus alla documentazione per fondare un’opinione</a:t>
            </a:r>
            <a:endParaRPr lang="it-IT" sz="3100" dirty="0"/>
          </a:p>
          <a:p>
            <a:pPr lvl="0" algn="just"/>
            <a:endParaRPr lang="it-IT" dirty="0"/>
          </a:p>
        </p:txBody>
      </p:sp>
      <p:sp>
        <p:nvSpPr>
          <p:cNvPr id="4" name="Freccia in giù 3"/>
          <p:cNvSpPr/>
          <p:nvPr/>
        </p:nvSpPr>
        <p:spPr>
          <a:xfrm>
            <a:off x="4151605" y="1884721"/>
            <a:ext cx="2880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06355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monto">
  <a:themeElements>
    <a:clrScheme name="Tramont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Tramont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ramont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41</TotalTime>
  <Words>449</Words>
  <Application>Microsoft Office PowerPoint</Application>
  <PresentationFormat>Presentazione su schermo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Tramonto</vt:lpstr>
      <vt:lpstr>Laboratorio 3 Pluralismo dei valori e proposta dell’IRC secondo un sistema coerente di significati</vt:lpstr>
      <vt:lpstr>Presentazione standard di PowerPoint</vt:lpstr>
      <vt:lpstr>Prima FASE</vt:lpstr>
      <vt:lpstr>INTERCULTURALITÀ</vt:lpstr>
      <vt:lpstr>PROBLEMI</vt:lpstr>
      <vt:lpstr>INTERCULTURALITA’</vt:lpstr>
      <vt:lpstr>INTERCULTURALITA’</vt:lpstr>
      <vt:lpstr>INTERCULTURALITA’</vt:lpstr>
      <vt:lpstr>INTERCULTURALITA’</vt:lpstr>
      <vt:lpstr>a margine 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Laboratorio 3 Pluralismo dei valori e proposta dell’IRC secondo un sistema coerente di significati</dc:title>
  <dc:creator>Flavia</dc:creator>
  <cp:lastModifiedBy>Flavia</cp:lastModifiedBy>
  <cp:revision>6</cp:revision>
  <dcterms:created xsi:type="dcterms:W3CDTF">2013-02-19T21:31:36Z</dcterms:created>
  <dcterms:modified xsi:type="dcterms:W3CDTF">2013-02-20T06:12:58Z</dcterms:modified>
</cp:coreProperties>
</file>